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435" r:id="rId5"/>
    <p:sldId id="258" r:id="rId6"/>
    <p:sldId id="2439" r:id="rId7"/>
    <p:sldId id="259" r:id="rId8"/>
    <p:sldId id="2440" r:id="rId9"/>
    <p:sldId id="260" r:id="rId10"/>
    <p:sldId id="2446" r:id="rId11"/>
    <p:sldId id="2441" r:id="rId12"/>
    <p:sldId id="2433" r:id="rId13"/>
    <p:sldId id="2442" r:id="rId14"/>
    <p:sldId id="2443" r:id="rId15"/>
    <p:sldId id="2444" r:id="rId16"/>
    <p:sldId id="2445" r:id="rId17"/>
    <p:sldId id="2447" r:id="rId18"/>
    <p:sldId id="2448" r:id="rId19"/>
    <p:sldId id="2457" r:id="rId20"/>
    <p:sldId id="2451" r:id="rId21"/>
    <p:sldId id="2454" r:id="rId22"/>
    <p:sldId id="2453" r:id="rId23"/>
    <p:sldId id="2450" r:id="rId24"/>
    <p:sldId id="2452" r:id="rId25"/>
    <p:sldId id="2462" r:id="rId26"/>
    <p:sldId id="2463" r:id="rId27"/>
    <p:sldId id="2461" r:id="rId28"/>
    <p:sldId id="2455" r:id="rId29"/>
    <p:sldId id="2449" r:id="rId30"/>
    <p:sldId id="2458" r:id="rId31"/>
    <p:sldId id="2459" r:id="rId32"/>
    <p:sldId id="2460" r:id="rId33"/>
    <p:sldId id="2464" r:id="rId34"/>
    <p:sldId id="2465" r:id="rId35"/>
    <p:sldId id="2436" r:id="rId36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96E4D-CAF6-5EDF-0021-D743BDE2F41E}" v="55" dt="2020-05-04T15:27:37.919"/>
    <p1510:client id="{2C5C726F-9927-410A-A34E-D98B814AC718}" v="69" dt="2020-05-04T15:31:57.088"/>
    <p1510:client id="{7D151A6F-0947-4E18-A4E4-952C2769C52D}" v="67" dt="2020-05-04T08:44:39.544"/>
    <p1510:client id="{9F5AF942-4E30-015E-2BE0-D46DA84EF9B2}" v="39" dt="2020-05-04T09:41:29.984"/>
    <p1510:client id="{E6C3CCE7-7852-077A-B75C-73B149A5337A}" v="1075" dt="2020-05-04T09:37:11.3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55BC4A-1BBC-4070-9EFA-669D1A6E94D2}" type="datetime1">
              <a:rPr lang="en-GB" smtClean="0"/>
              <a:t>09/06/2020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B37D4B-D6A3-429F-9A0C-651432ECC464}" type="datetime1">
              <a:rPr lang="en-GB" smtClean="0"/>
              <a:pPr/>
              <a:t>09/06/2020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92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111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496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504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210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18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790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511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161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547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875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864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170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79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493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5750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241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863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3367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824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305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194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8271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610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553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830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586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983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537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rtlCol="0"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en-GB" noProof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defRPr>
            </a:lvl1pPr>
          </a:lstStyle>
          <a:p>
            <a:pPr rtl="0"/>
            <a:r>
              <a:rPr lang="en-GB" noProof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rtlCol="0" anchor="ctr">
            <a:noAutofit/>
          </a:bodyPr>
          <a:lstStyle>
            <a:lvl1pPr algn="l">
              <a:defRPr sz="3600" spc="300"/>
            </a:lvl1pPr>
          </a:lstStyle>
          <a:p>
            <a:pPr rtl="0"/>
            <a:r>
              <a:rPr lang="en-GB" noProof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rtlCol="0"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418" y="2598351"/>
            <a:ext cx="8931161" cy="830649"/>
          </a:xfrm>
        </p:spPr>
        <p:txBody>
          <a:bodyPr rtlCol="0">
            <a:noAutofit/>
          </a:bodyPr>
          <a:lstStyle/>
          <a:p>
            <a:r>
              <a:rPr lang="zh-TW" altLang="en-US" sz="7200" b="1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人員佈署與調配系統</a:t>
            </a:r>
            <a:endParaRPr lang="en-GB" sz="7200" b="1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0555" y="3946042"/>
            <a:ext cx="3530889" cy="1614249"/>
          </a:xfrm>
        </p:spPr>
        <p:txBody>
          <a:bodyPr rtlCol="0">
            <a:normAutofit fontScale="92500"/>
          </a:bodyPr>
          <a:lstStyle/>
          <a:p>
            <a:r>
              <a:rPr lang="en-MY" altLang="zh-TW"/>
              <a:t>D0745590	</a:t>
            </a:r>
            <a:r>
              <a:rPr lang="zh-TW" altLang="en-US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蘇子維</a:t>
            </a:r>
            <a:endParaRPr lang="en-MY" altLang="zh-TW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en-GB">
                <a:solidFill>
                  <a:schemeClr val="bg1"/>
                </a:solidFill>
              </a:rPr>
              <a:t>D0729436	</a:t>
            </a:r>
            <a:r>
              <a:rPr lang="zh-TW" altLang="en-US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李煥良</a:t>
            </a:r>
            <a:endParaRPr lang="en-GB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en-GB"/>
              <a:t>D0783090	</a:t>
            </a:r>
            <a:r>
              <a:rPr lang="zh-TW" altLang="en-US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吳嘉偉</a:t>
            </a:r>
            <a:endParaRPr lang="en-GB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 rtlCol="0"/>
          <a:lstStyle/>
          <a:p>
            <a:pPr algn="ctr" rtl="0"/>
            <a:r>
              <a:rPr lang="zh-CN" altLang="en-US">
                <a:ea typeface="等线 Light"/>
              </a:rPr>
              <a:t>處理描述(2)</a:t>
            </a:r>
            <a:endParaRPr lang="en-GB"/>
          </a:p>
        </p:txBody>
      </p:sp>
      <p:graphicFrame>
        <p:nvGraphicFramePr>
          <p:cNvPr id="6" name="Table 2" descr="Table Goes Here">
            <a:extLst>
              <a:ext uri="{FF2B5EF4-FFF2-40B4-BE49-F238E27FC236}">
                <a16:creationId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05467059"/>
              </p:ext>
            </p:extLst>
          </p:nvPr>
        </p:nvGraphicFramePr>
        <p:xfrm>
          <a:off x="262690" y="1181074"/>
          <a:ext cx="11518430" cy="488026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27377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7991053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</a:tblGrid>
              <a:tr h="581433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b="0" noProof="0"/>
                        <a:t>作業處理名稱</a:t>
                      </a:r>
                      <a:endParaRPr lang="en-GB" sz="2400" b="0" i="0" noProof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/>
                      </a:endParaRPr>
                    </a:p>
                  </a:txBody>
                  <a:tcPr marL="67647" marR="67647" marT="34995" marB="34995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sz="2400" b="0" i="0" u="none" strike="noStrike" baseline="0" noProof="0">
                          <a:solidFill>
                            <a:srgbClr val="FFFFFF"/>
                          </a:solidFill>
                          <a:latin typeface="微軟正黑體 Light"/>
                          <a:ea typeface="微軟正黑體 Light"/>
                        </a:rPr>
                        <a:t>工作委派單</a:t>
                      </a:r>
                      <a:r>
                        <a:rPr lang="zh-CN" altLang="en-US" sz="2400" b="0" i="0" u="none" strike="noStrike" baseline="0" noProof="0">
                          <a:solidFill>
                            <a:srgbClr val="FFFFFF"/>
                          </a:solidFill>
                          <a:latin typeface="微軟正黑體 Light"/>
                          <a:ea typeface="微軟正黑體 Light"/>
                        </a:rPr>
                        <a:t>生成</a:t>
                      </a:r>
                      <a:endParaRPr lang="zh-TW" altLang="en-US"/>
                    </a:p>
                  </a:txBody>
                  <a:tcPr marL="67647" marR="67647" marT="34995" marB="349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24209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執行程序與規則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457200" marR="0" indent="-45720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繼承部分專案資料</a:t>
                      </a:r>
                      <a:endParaRPr lang="en-MY" altLang="zh-TW" sz="2400" noProof="0" dirty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  <a:p>
                      <a:pPr marL="457200" marR="0" indent="-45720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主管部會選擇一群員工來執行這個</a:t>
                      </a:r>
                      <a:r>
                        <a:rPr lang="zh-CN" altLang="en-US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工作委派</a:t>
                      </a:r>
                      <a:endParaRPr lang="zh-TW" altLang="en-US" sz="2400" dirty="0"/>
                    </a:p>
                    <a:p>
                      <a:pPr marL="457200" marR="0" lvl="0" indent="-4572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主管部會從</a:t>
                      </a:r>
                      <a:r>
                        <a:rPr lang="zh-CN" altLang="en-US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這</a:t>
                      </a:r>
                      <a:r>
                        <a:rPr lang="zh-CN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群員工其中</a:t>
                      </a:r>
                      <a:r>
                        <a:rPr lang="zh-CN" altLang="en-US" sz="2400" b="0" i="0" u="none" strike="noStrike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指派一名為領隊</a:t>
                      </a:r>
                      <a:endParaRPr lang="zh-TW" altLang="en-GB" sz="2400" noProof="0" dirty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  <a:p>
                      <a:pPr marL="457200" marR="0" lvl="0" indent="-4572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從員工個人資料匯入員工姓名與ＩＤ</a:t>
                      </a: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資料輸入／來源</a:t>
                      </a:r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CN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專案／主管部</a:t>
                      </a: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資料輸出／目的地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400" b="0" i="0" u="none" strike="noStrike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工作委配單／領隊</a:t>
                      </a:r>
                      <a:endParaRPr lang="zh-TW" altLang="en-US" sz="2400"/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714375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限制與備註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此委派單為自動生成</a:t>
                      </a:r>
                      <a:endParaRPr lang="en-GB" sz="2400" noProof="0" dirty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900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 rtlCol="0"/>
          <a:lstStyle/>
          <a:p>
            <a:pPr algn="ctr" rtl="0"/>
            <a:r>
              <a:rPr lang="zh-CN" altLang="en-US">
                <a:ea typeface="等线 Light"/>
              </a:rPr>
              <a:t>處理描述(3)</a:t>
            </a:r>
            <a:endParaRPr lang="en-GB"/>
          </a:p>
        </p:txBody>
      </p:sp>
      <p:graphicFrame>
        <p:nvGraphicFramePr>
          <p:cNvPr id="6" name="Table 2" descr="Table Goes Here">
            <a:extLst>
              <a:ext uri="{FF2B5EF4-FFF2-40B4-BE49-F238E27FC236}">
                <a16:creationId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28176011"/>
              </p:ext>
            </p:extLst>
          </p:nvPr>
        </p:nvGraphicFramePr>
        <p:xfrm>
          <a:off x="262690" y="1181074"/>
          <a:ext cx="11518430" cy="488026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27377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7991053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</a:tblGrid>
              <a:tr h="581433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b="0" noProof="0"/>
                        <a:t>作業處理名稱</a:t>
                      </a:r>
                      <a:endParaRPr lang="en-GB" sz="2400" b="0" i="0" noProof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/>
                      </a:endParaRPr>
                    </a:p>
                  </a:txBody>
                  <a:tcPr marL="67647" marR="67647" marT="34995" marB="34995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sz="2400" b="0" i="0" u="none" strike="noStrike" baseline="0" noProof="0">
                          <a:solidFill>
                            <a:srgbClr val="FFFFFF"/>
                          </a:solidFill>
                          <a:latin typeface="微軟正黑體 Light"/>
                          <a:ea typeface="微軟正黑體 Light"/>
                        </a:rPr>
                        <a:t>工作</a:t>
                      </a:r>
                      <a:r>
                        <a:rPr lang="zh-CN" altLang="en-US" sz="2400" b="0" i="0" u="none" strike="noStrike" baseline="0" noProof="0">
                          <a:solidFill>
                            <a:srgbClr val="FFFFFF"/>
                          </a:solidFill>
                          <a:latin typeface="微軟正黑體 Light"/>
                          <a:ea typeface="微軟正黑體 Light"/>
                        </a:rPr>
                        <a:t>分配</a:t>
                      </a:r>
                    </a:p>
                  </a:txBody>
                  <a:tcPr marL="67647" marR="67647" marT="34995" marB="349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24209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執行程序與規則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１. </a:t>
                      </a:r>
                      <a:r>
                        <a:rPr lang="zh-CN" altLang="en-US" sz="2400" b="0" i="0" u="none" strike="noStrike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工作委配單</a:t>
                      </a:r>
                      <a:r>
                        <a:rPr lang="zh-TW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生成後，被選上的領隊有權限進行工作分配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TW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２. 領隊能夠隨時編輯工作</a:t>
                      </a:r>
                      <a:r>
                        <a:rPr lang="zh-CN" altLang="en-US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分配</a:t>
                      </a:r>
                      <a:r>
                        <a:rPr lang="zh-TW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，但不能編輯專案</a:t>
                      </a:r>
                      <a:r>
                        <a:rPr lang="zh-CN" altLang="en-US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細節</a:t>
                      </a:r>
                      <a:br>
                        <a:rPr lang="en-MY" altLang="zh-CN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</a:br>
                      <a:r>
                        <a:rPr lang="en-MY" altLang="zh-CN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     </a:t>
                      </a:r>
                      <a:r>
                        <a:rPr lang="zh-CN" altLang="en-US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（專案名稱、地點、時間、專案描述、委託單位）</a:t>
                      </a:r>
                      <a:endParaRPr lang="zh-TW" altLang="en-GB" sz="2400" noProof="0" dirty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 dirty="0"/>
                        <a:t>資料輸入／來源</a:t>
                      </a:r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CN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專案／主管部</a:t>
                      </a: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資料輸出／目的地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400" b="0" i="0" u="none" strike="noStrike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工作委配單／領隊</a:t>
                      </a:r>
                      <a:endParaRPr lang="zh-TW" altLang="en-US" sz="2400" dirty="0"/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714375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限制與備註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noProof="0" dirty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430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138412-0333-46BE-BF1A-0E0CD511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sz="4400" b="1"/>
              <a:t>藍圖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0ED3AB-C4DA-40AA-9254-15C1C9D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pPr rtl="0"/>
              <a:t>12</a:t>
            </a:fld>
            <a:endParaRPr lang="en-GB" noProof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0213C6A-FA5B-49E3-86F1-18F3D3E205A1}"/>
              </a:ext>
            </a:extLst>
          </p:cNvPr>
          <p:cNvSpPr txBox="1"/>
          <p:nvPr/>
        </p:nvSpPr>
        <p:spPr>
          <a:xfrm>
            <a:off x="7792995" y="103796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400" b="1">
                <a:solidFill>
                  <a:srgbClr val="FFFFFF"/>
                </a:solidFill>
                <a:latin typeface="微軟正黑體 Light"/>
                <a:ea typeface="微軟正黑體 Light"/>
              </a:rPr>
              <a:t>１.專案</a:t>
            </a:r>
            <a:endParaRPr lang="zh-TW" sz="2400" b="1">
              <a:solidFill>
                <a:srgbClr val="FFFFFF"/>
              </a:solidFill>
            </a:endParaRPr>
          </a:p>
        </p:txBody>
      </p:sp>
      <p:pic>
        <p:nvPicPr>
          <p:cNvPr id="3" name="圖片 3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7EDA1A85-B042-4366-84BA-145E98EE9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08" y="147929"/>
            <a:ext cx="5853830" cy="644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9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138412-0333-46BE-BF1A-0E0CD511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sz="4400" b="1"/>
              <a:t>藍圖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0ED3AB-C4DA-40AA-9254-15C1C9D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pPr rtl="0"/>
              <a:t>13</a:t>
            </a:fld>
            <a:endParaRPr lang="en-GB" noProof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0213C6A-FA5B-49E3-86F1-18F3D3E205A1}"/>
              </a:ext>
            </a:extLst>
          </p:cNvPr>
          <p:cNvSpPr txBox="1"/>
          <p:nvPr/>
        </p:nvSpPr>
        <p:spPr>
          <a:xfrm>
            <a:off x="7792995" y="103796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400" b="1">
                <a:solidFill>
                  <a:srgbClr val="FFFFFF"/>
                </a:solidFill>
                <a:latin typeface="微軟正黑體 Light"/>
                <a:ea typeface="微軟正黑體 Light"/>
              </a:rPr>
              <a:t>１.工作委派單</a:t>
            </a:r>
            <a:endParaRPr lang="zh-TW" sz="2400" b="1">
              <a:solidFill>
                <a:srgbClr val="FFFFFF"/>
              </a:solidFill>
            </a:endParaRPr>
          </a:p>
        </p:txBody>
      </p:sp>
      <p:pic>
        <p:nvPicPr>
          <p:cNvPr id="7" name="圖片 7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056D55CB-BF93-4A99-BB0B-95AC1AD94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37" y="1718774"/>
            <a:ext cx="9434185" cy="486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3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997" y="254289"/>
            <a:ext cx="6043246" cy="909493"/>
          </a:xfrm>
        </p:spPr>
        <p:txBody>
          <a:bodyPr rtlCol="0">
            <a:noAutofit/>
          </a:bodyPr>
          <a:lstStyle/>
          <a:p>
            <a:pPr algn="l" rtl="0"/>
            <a:r>
              <a:rPr lang="zh-CN" altLang="en-US" sz="6000" b="1" dirty="0"/>
              <a:t>系統功能</a:t>
            </a:r>
            <a:endParaRPr lang="en-GB" sz="6000" b="1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14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F4366-5A2E-483E-92B3-188096617111}"/>
              </a:ext>
            </a:extLst>
          </p:cNvPr>
          <p:cNvSpPr txBox="1"/>
          <p:nvPr/>
        </p:nvSpPr>
        <p:spPr>
          <a:xfrm>
            <a:off x="6904484" y="1759260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主管部的</a:t>
            </a:r>
            <a:r>
              <a:rPr lang="zh-CN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en-MY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EEE93-DE72-4B1A-B921-E58648E327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27997" y="1518922"/>
            <a:ext cx="1011060" cy="1011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F936C-C70B-4EF9-A004-AB037876DF62}"/>
              </a:ext>
            </a:extLst>
          </p:cNvPr>
          <p:cNvSpPr txBox="1"/>
          <p:nvPr/>
        </p:nvSpPr>
        <p:spPr>
          <a:xfrm>
            <a:off x="6782414" y="2359917"/>
            <a:ext cx="4988829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的新增、刪除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、修改</a:t>
            </a:r>
            <a:endParaRPr lang="en-MY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專案的管理、新增、刪除、修改、查看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查看行事曆</a:t>
            </a:r>
            <a:endParaRPr lang="en-MY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查看各專案派駐地點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2454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997" y="254289"/>
            <a:ext cx="6043246" cy="909493"/>
          </a:xfrm>
        </p:spPr>
        <p:txBody>
          <a:bodyPr rtlCol="0">
            <a:noAutofit/>
          </a:bodyPr>
          <a:lstStyle/>
          <a:p>
            <a:pPr algn="l" rtl="0"/>
            <a:r>
              <a:rPr lang="zh-CN" altLang="en-US" sz="6000" b="1" dirty="0"/>
              <a:t>系統功能</a:t>
            </a:r>
            <a:endParaRPr lang="en-GB" sz="6000" b="1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15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F4366-5A2E-483E-92B3-188096617111}"/>
              </a:ext>
            </a:extLst>
          </p:cNvPr>
          <p:cNvSpPr txBox="1"/>
          <p:nvPr/>
        </p:nvSpPr>
        <p:spPr>
          <a:xfrm>
            <a:off x="6782414" y="1348857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領隊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的需求</a:t>
            </a:r>
            <a:endParaRPr lang="en-MY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EEE93-DE72-4B1A-B921-E58648E327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35664" y="1348857"/>
            <a:ext cx="1011060" cy="1011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F936C-C70B-4EF9-A004-AB037876DF62}"/>
              </a:ext>
            </a:extLst>
          </p:cNvPr>
          <p:cNvSpPr txBox="1"/>
          <p:nvPr/>
        </p:nvSpPr>
        <p:spPr>
          <a:xfrm>
            <a:off x="6746724" y="1854387"/>
            <a:ext cx="4988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管理、修改、查看工作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委派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單（自己領隊的）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個人行事歷</a:t>
            </a:r>
            <a:endParaRPr lang="en-MY" altLang="zh-CN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查看自身專案的派駐地點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F2C422-49BE-415B-9150-223157D1BC5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56216" y="3716435"/>
            <a:ext cx="1147715" cy="11477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F713BF-FE07-4891-8791-BEA55C2C07CA}"/>
              </a:ext>
            </a:extLst>
          </p:cNvPr>
          <p:cNvSpPr txBox="1"/>
          <p:nvPr/>
        </p:nvSpPr>
        <p:spPr>
          <a:xfrm>
            <a:off x="6837199" y="3777255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的需求</a:t>
            </a:r>
            <a:endParaRPr lang="en-MY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9FF59-F340-49AB-BAB1-9E430F84809C}"/>
              </a:ext>
            </a:extLst>
          </p:cNvPr>
          <p:cNvSpPr txBox="1"/>
          <p:nvPr/>
        </p:nvSpPr>
        <p:spPr>
          <a:xfrm>
            <a:off x="6746724" y="4370096"/>
            <a:ext cx="498882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查看個人負責工作委派單</a:t>
            </a:r>
            <a:endParaRPr lang="en-MY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個人行事歷</a:t>
            </a:r>
            <a:endParaRPr lang="en-MY" altLang="zh-CN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查看自身專案的派駐地點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0671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7091" y="319155"/>
            <a:ext cx="6769886" cy="1219948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主管部功能：專案管理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16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DC8B9E-69F2-4E8E-9237-D7FF64ADEF5C}"/>
              </a:ext>
            </a:extLst>
          </p:cNvPr>
          <p:cNvSpPr/>
          <p:nvPr/>
        </p:nvSpPr>
        <p:spPr>
          <a:xfrm>
            <a:off x="6385512" y="163663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專案管理</a:t>
            </a:r>
            <a:endParaRPr lang="en-MY" sz="2800" b="1" dirty="0"/>
          </a:p>
        </p:txBody>
      </p:sp>
      <p:sp>
        <p:nvSpPr>
          <p:cNvPr id="14" name="文字方塊 1">
            <a:extLst>
              <a:ext uri="{FF2B5EF4-FFF2-40B4-BE49-F238E27FC236}">
                <a16:creationId xmlns:a16="http://schemas.microsoft.com/office/drawing/2014/main" id="{E25CEA71-E08B-4B88-91CB-13BD2E965876}"/>
              </a:ext>
            </a:extLst>
          </p:cNvPr>
          <p:cNvSpPr txBox="1"/>
          <p:nvPr/>
        </p:nvSpPr>
        <p:spPr>
          <a:xfrm>
            <a:off x="5443060" y="2354929"/>
            <a:ext cx="663810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讓主管部可以看到各專案的列表，並查看詳細內容以及對專案的修改。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122C8E-8B71-430B-915B-ACE1FE1A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917" y="1488273"/>
            <a:ext cx="819949" cy="8199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CC24CD-4105-46E1-AA92-4E636758D0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867"/>
          <a:stretch/>
        </p:blipFill>
        <p:spPr>
          <a:xfrm>
            <a:off x="0" y="0"/>
            <a:ext cx="5357091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CCD92D-D2E6-4B8D-B1AB-D6D3E3BF90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770" r="90317" b="71242"/>
          <a:stretch/>
        </p:blipFill>
        <p:spPr>
          <a:xfrm>
            <a:off x="0" y="1488273"/>
            <a:ext cx="1473066" cy="50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34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17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E92AEC-E64B-4534-9C7A-C4EF05B7A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22322" cy="30757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1DC8B9E-69F2-4E8E-9237-D7FF64ADEF5C}"/>
              </a:ext>
            </a:extLst>
          </p:cNvPr>
          <p:cNvSpPr/>
          <p:nvPr/>
        </p:nvSpPr>
        <p:spPr>
          <a:xfrm>
            <a:off x="6385512" y="163663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專案管理</a:t>
            </a:r>
            <a:endParaRPr lang="en-MY" sz="2800" b="1" dirty="0"/>
          </a:p>
        </p:txBody>
      </p:sp>
      <p:sp>
        <p:nvSpPr>
          <p:cNvPr id="14" name="文字方塊 1">
            <a:extLst>
              <a:ext uri="{FF2B5EF4-FFF2-40B4-BE49-F238E27FC236}">
                <a16:creationId xmlns:a16="http://schemas.microsoft.com/office/drawing/2014/main" id="{E25CEA71-E08B-4B88-91CB-13BD2E965876}"/>
              </a:ext>
            </a:extLst>
          </p:cNvPr>
          <p:cNvSpPr txBox="1"/>
          <p:nvPr/>
        </p:nvSpPr>
        <p:spPr>
          <a:xfrm>
            <a:off x="8566439" y="2335135"/>
            <a:ext cx="351472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讓主管部可以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看到各專案的列表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查看詳細內容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以及對專案的修改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122C8E-8B71-430B-915B-ACE1FE1AA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917" y="1488273"/>
            <a:ext cx="819949" cy="81994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FFA9F37-E04D-4039-9397-61A22B616143}"/>
              </a:ext>
            </a:extLst>
          </p:cNvPr>
          <p:cNvSpPr/>
          <p:nvPr/>
        </p:nvSpPr>
        <p:spPr>
          <a:xfrm>
            <a:off x="2115127" y="1537854"/>
            <a:ext cx="914400" cy="12515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C1149D-0330-4CDB-8994-2F903B1E7946}"/>
              </a:ext>
            </a:extLst>
          </p:cNvPr>
          <p:cNvSpPr/>
          <p:nvPr/>
        </p:nvSpPr>
        <p:spPr>
          <a:xfrm>
            <a:off x="18472" y="394346"/>
            <a:ext cx="1422400" cy="5015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D4A2E7C-6BB6-4EAE-8BCF-53322EC2C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067464"/>
            <a:ext cx="8543925" cy="37905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CABE69-7F37-46FB-A4CF-2A4CC429F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36" y="3932809"/>
            <a:ext cx="8406302" cy="2896616"/>
          </a:xfrm>
          <a:prstGeom prst="rect">
            <a:avLst/>
          </a:prstGeom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9AC45200-0982-4EB9-9942-653D62AC2BFD}"/>
              </a:ext>
            </a:extLst>
          </p:cNvPr>
          <p:cNvSpPr txBox="1">
            <a:spLocks/>
          </p:cNvSpPr>
          <p:nvPr/>
        </p:nvSpPr>
        <p:spPr>
          <a:xfrm>
            <a:off x="5357091" y="319155"/>
            <a:ext cx="6769886" cy="1219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主管部功能：專案管理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355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18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E7158A-9107-4CD6-82A9-938798A17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563" y="1488274"/>
            <a:ext cx="819949" cy="8199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1DC8B9E-69F2-4E8E-9237-D7FF64ADEF5C}"/>
              </a:ext>
            </a:extLst>
          </p:cNvPr>
          <p:cNvSpPr/>
          <p:nvPr/>
        </p:nvSpPr>
        <p:spPr>
          <a:xfrm>
            <a:off x="6385512" y="163663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新增專案</a:t>
            </a:r>
            <a:endParaRPr lang="en-MY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86050B-3F93-45F4-BBE3-4AB6C4209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2328"/>
            <a:ext cx="8170646" cy="5010727"/>
          </a:xfrm>
          <a:prstGeom prst="rect">
            <a:avLst/>
          </a:prstGeom>
        </p:spPr>
      </p:pic>
      <p:sp>
        <p:nvSpPr>
          <p:cNvPr id="14" name="文字方塊 1">
            <a:extLst>
              <a:ext uri="{FF2B5EF4-FFF2-40B4-BE49-F238E27FC236}">
                <a16:creationId xmlns:a16="http://schemas.microsoft.com/office/drawing/2014/main" id="{E25CEA71-E08B-4B88-91CB-13BD2E965876}"/>
              </a:ext>
            </a:extLst>
          </p:cNvPr>
          <p:cNvSpPr txBox="1"/>
          <p:nvPr/>
        </p:nvSpPr>
        <p:spPr>
          <a:xfrm>
            <a:off x="8335617" y="1717668"/>
            <a:ext cx="36576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查看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可以查看專案詳情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D3409F-AABF-4E16-BBCA-2245D85BC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299" y="-37606"/>
            <a:ext cx="752858" cy="13175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65D4BB-C026-4A29-90FD-99EEB9B109BD}"/>
              </a:ext>
            </a:extLst>
          </p:cNvPr>
          <p:cNvSpPr/>
          <p:nvPr/>
        </p:nvSpPr>
        <p:spPr>
          <a:xfrm>
            <a:off x="1983333" y="-9713"/>
            <a:ext cx="750341" cy="459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FB67DEDB-B96E-46EA-B8A1-EBCE84C91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7091" y="319155"/>
            <a:ext cx="6769886" cy="1219948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主管部功能：專案管理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7820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2EA79F-C5FA-4784-94E5-F46AAD21B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3602"/>
            <a:ext cx="6500423" cy="621845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19</a:t>
            </a:fld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F9B473-1A82-4BFF-B988-4FC0FC009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58" y="908275"/>
            <a:ext cx="7056732" cy="5471634"/>
          </a:xfrm>
          <a:prstGeom prst="rect">
            <a:avLst/>
          </a:prstGeom>
        </p:spPr>
      </p:pic>
      <p:sp>
        <p:nvSpPr>
          <p:cNvPr id="14" name="文字方塊 1">
            <a:extLst>
              <a:ext uri="{FF2B5EF4-FFF2-40B4-BE49-F238E27FC236}">
                <a16:creationId xmlns:a16="http://schemas.microsoft.com/office/drawing/2014/main" id="{E25CEA71-E08B-4B88-91CB-13BD2E965876}"/>
              </a:ext>
            </a:extLst>
          </p:cNvPr>
          <p:cNvSpPr txBox="1"/>
          <p:nvPr/>
        </p:nvSpPr>
        <p:spPr>
          <a:xfrm>
            <a:off x="6278749" y="2176537"/>
            <a:ext cx="5580742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修改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可以修改專案的內容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endParaRPr lang="en-MY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刪除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會跳出視窗確認欄，確認後將刪除該專案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1C59F0-C795-4280-AF61-3D125FEA01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993"/>
          <a:stretch/>
        </p:blipFill>
        <p:spPr>
          <a:xfrm>
            <a:off x="2528111" y="3863185"/>
            <a:ext cx="6431837" cy="29502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4D0641B-C028-4961-AECC-92A5C1D1C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2299" y="-37606"/>
            <a:ext cx="752858" cy="131750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0757465-A484-4FCF-B774-90E7ECF15E38}"/>
              </a:ext>
            </a:extLst>
          </p:cNvPr>
          <p:cNvSpPr/>
          <p:nvPr/>
        </p:nvSpPr>
        <p:spPr>
          <a:xfrm>
            <a:off x="1983333" y="399862"/>
            <a:ext cx="750341" cy="459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487BD1C3-72A9-4DD6-9A5E-631B9EB91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7091" y="319155"/>
            <a:ext cx="6769886" cy="1219948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主管部功能：專案管理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7737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b="-4482"/>
          <a:stretch/>
        </p:blipFill>
        <p:spPr>
          <a:xfrm>
            <a:off x="0" y="0"/>
            <a:ext cx="5143500" cy="723207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102" y="368707"/>
            <a:ext cx="3195782" cy="1219948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專題動機</a:t>
            </a:r>
            <a:endParaRPr lang="en-GB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</a:t>
            </a:fld>
            <a:endParaRPr lang="en-GB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9B3F8B-B243-44EE-90AD-A72C1D770347}"/>
              </a:ext>
            </a:extLst>
          </p:cNvPr>
          <p:cNvSpPr txBox="1"/>
          <p:nvPr/>
        </p:nvSpPr>
        <p:spPr>
          <a:xfrm>
            <a:off x="5256363" y="1518249"/>
            <a:ext cx="6308784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2800">
                <a:ea typeface="+mn-lt"/>
                <a:cs typeface="+mn-lt"/>
              </a:rPr>
              <a:t>在日常生活中，大大小小的事情都需要人來幫忙，不論是食衣住行上，甚至是展覽、表演...等活動舉辦都能看見人力資源的蹤影。</a:t>
            </a:r>
            <a:endParaRPr lang="zh-TW" altLang="en-US" sz="2800">
              <a:ea typeface="新細明體"/>
              <a:cs typeface="+mn-lt"/>
            </a:endParaRPr>
          </a:p>
          <a:p>
            <a:br>
              <a:rPr lang="zh-TW" altLang="en-US" sz="2800">
                <a:ea typeface="+mn-lt"/>
                <a:cs typeface="+mn-lt"/>
              </a:rPr>
            </a:br>
            <a:r>
              <a:rPr lang="zh-TW" sz="2800">
                <a:ea typeface="+mn-lt"/>
                <a:cs typeface="+mn-lt"/>
              </a:rPr>
              <a:t>當一件事情上需要投入許多資源時，</a:t>
            </a:r>
            <a:endParaRPr lang="zh-TW" altLang="en-US" sz="2800">
              <a:ea typeface="新細明體"/>
              <a:cs typeface="+mn-lt"/>
            </a:endParaRPr>
          </a:p>
          <a:p>
            <a:r>
              <a:rPr lang="zh-TW" sz="2800">
                <a:ea typeface="+mn-lt"/>
                <a:cs typeface="+mn-lt"/>
              </a:rPr>
              <a:t>這時適度調配員工就顯得更加重要。</a:t>
            </a:r>
            <a:endParaRPr lang="zh-TW" altLang="en-US" sz="2800">
              <a:ea typeface="新細明體"/>
              <a:cs typeface="+mn-lt"/>
            </a:endParaRPr>
          </a:p>
          <a:p>
            <a:endParaRPr lang="zh-TW" altLang="en-US" sz="2800">
              <a:ea typeface="+mn-lt"/>
              <a:cs typeface="+mn-lt"/>
            </a:endParaRPr>
          </a:p>
          <a:p>
            <a:r>
              <a:rPr lang="zh-TW" sz="2800">
                <a:ea typeface="+mn-lt"/>
                <a:cs typeface="+mn-lt"/>
              </a:rPr>
              <a:t>因此，我們選擇</a:t>
            </a:r>
            <a:r>
              <a:rPr lang="zh-TW" sz="2800" b="1">
                <a:ea typeface="+mn-lt"/>
                <a:cs typeface="+mn-lt"/>
              </a:rPr>
              <a:t>“人員部署與調配系統”</a:t>
            </a:r>
            <a:r>
              <a:rPr lang="zh-TW" sz="2800">
                <a:ea typeface="+mn-lt"/>
                <a:cs typeface="+mn-lt"/>
              </a:rPr>
              <a:t>作為這次的主題。</a:t>
            </a:r>
            <a:endParaRPr lang="zh-TW" sz="280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780" y="369984"/>
            <a:ext cx="6672770" cy="1219948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主管部功能：新增專案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20</a:t>
            </a:fld>
            <a:endParaRPr lang="en-GB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9B3F8B-B243-44EE-90AD-A72C1D770347}"/>
              </a:ext>
            </a:extLst>
          </p:cNvPr>
          <p:cNvSpPr txBox="1"/>
          <p:nvPr/>
        </p:nvSpPr>
        <p:spPr>
          <a:xfrm>
            <a:off x="5443060" y="3809137"/>
            <a:ext cx="6462210" cy="15018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進入新增專案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點選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首頁的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新增管理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endParaRPr lang="en-MY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在專案管理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點選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新增專案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E92AEC-E64B-4534-9C7A-C4EF05B7A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81118" cy="3368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F23990-12A4-498A-96C9-6B191453A2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2" r="33043" b="5193"/>
          <a:stretch/>
        </p:blipFill>
        <p:spPr>
          <a:xfrm>
            <a:off x="1" y="3368332"/>
            <a:ext cx="5281118" cy="3465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DEAEFE-C9B7-4F73-A830-8DE7FF775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563" y="1488274"/>
            <a:ext cx="819949" cy="8199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61452-73A1-4558-81E0-FEA3C07AA2C2}"/>
              </a:ext>
            </a:extLst>
          </p:cNvPr>
          <p:cNvSpPr/>
          <p:nvPr/>
        </p:nvSpPr>
        <p:spPr>
          <a:xfrm>
            <a:off x="6385512" y="163663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新增專案</a:t>
            </a:r>
            <a:endParaRPr lang="en-MY" sz="2800" b="1" dirty="0"/>
          </a:p>
        </p:txBody>
      </p:sp>
      <p:sp>
        <p:nvSpPr>
          <p:cNvPr id="15" name="文字方塊 1">
            <a:extLst>
              <a:ext uri="{FF2B5EF4-FFF2-40B4-BE49-F238E27FC236}">
                <a16:creationId xmlns:a16="http://schemas.microsoft.com/office/drawing/2014/main" id="{7CBE92D0-4EC3-4CAF-9B70-2694EE627EE6}"/>
              </a:ext>
            </a:extLst>
          </p:cNvPr>
          <p:cNvSpPr txBox="1"/>
          <p:nvPr/>
        </p:nvSpPr>
        <p:spPr>
          <a:xfrm>
            <a:off x="5443060" y="2354929"/>
            <a:ext cx="655015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讓主管部將委託資訊新建成專案，並將專案記錄進資料庫。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DB47E6-61A5-451E-8281-877755B169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770" r="90317" b="71242"/>
          <a:stretch/>
        </p:blipFill>
        <p:spPr>
          <a:xfrm>
            <a:off x="0" y="4809513"/>
            <a:ext cx="1473066" cy="50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04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760" y="373532"/>
            <a:ext cx="6691243" cy="1219948"/>
          </a:xfrm>
        </p:spPr>
        <p:txBody>
          <a:bodyPr rtlCol="0">
            <a:noAutofit/>
          </a:bodyPr>
          <a:lstStyle/>
          <a:p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主管部功能：新增專案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21</a:t>
            </a:fld>
            <a:endParaRPr lang="en-GB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9B3F8B-B243-44EE-90AD-A72C1D770347}"/>
              </a:ext>
            </a:extLst>
          </p:cNvPr>
          <p:cNvSpPr txBox="1"/>
          <p:nvPr/>
        </p:nvSpPr>
        <p:spPr>
          <a:xfrm>
            <a:off x="5975927" y="2532731"/>
            <a:ext cx="6139793" cy="31638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輸入資料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可在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於表單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中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填入資料</a:t>
            </a:r>
            <a:endParaRPr lang="en-MY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submit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後，確認內容格式正確，跳出確認欄</a:t>
            </a:r>
            <a:endParaRPr lang="en-MY" altLang="zh-CN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『OK』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可回到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專案管理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b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</a:b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『Cancel』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可回到表單再修改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E7158A-9107-4CD6-82A9-938798A17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563" y="1488274"/>
            <a:ext cx="819949" cy="8199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1DC8B9E-69F2-4E8E-9237-D7FF64ADEF5C}"/>
              </a:ext>
            </a:extLst>
          </p:cNvPr>
          <p:cNvSpPr/>
          <p:nvPr/>
        </p:nvSpPr>
        <p:spPr>
          <a:xfrm>
            <a:off x="6385512" y="163663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新增專案</a:t>
            </a:r>
            <a:endParaRPr lang="en-MY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6D344-DB44-4BCF-8F23-E2417EF8F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9" y="182009"/>
            <a:ext cx="5578323" cy="620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DA9D35-52CD-4BE9-BE00-561F381DCB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2" t="5530" r="854" b="6027"/>
          <a:stretch/>
        </p:blipFill>
        <p:spPr>
          <a:xfrm>
            <a:off x="2189017" y="5456043"/>
            <a:ext cx="4261929" cy="121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68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1527" y="298301"/>
            <a:ext cx="6709716" cy="1219948"/>
          </a:xfrm>
        </p:spPr>
        <p:txBody>
          <a:bodyPr rtlCol="0">
            <a:noAutofit/>
          </a:bodyPr>
          <a:lstStyle/>
          <a:p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主管部功能：員工管理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22</a:t>
            </a:fld>
            <a:endParaRPr lang="en-GB"/>
          </a:p>
        </p:txBody>
      </p:sp>
      <p:sp>
        <p:nvSpPr>
          <p:cNvPr id="14" name="文字方塊 1">
            <a:extLst>
              <a:ext uri="{FF2B5EF4-FFF2-40B4-BE49-F238E27FC236}">
                <a16:creationId xmlns:a16="http://schemas.microsoft.com/office/drawing/2014/main" id="{E25CEA71-E08B-4B88-91CB-13BD2E965876}"/>
              </a:ext>
            </a:extLst>
          </p:cNvPr>
          <p:cNvSpPr txBox="1"/>
          <p:nvPr/>
        </p:nvSpPr>
        <p:spPr>
          <a:xfrm>
            <a:off x="7128019" y="1667093"/>
            <a:ext cx="351472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讓主管部可以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看到各員工的列表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查看詳細內容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以及對專案的修改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54983B-BFE3-4A09-AD9F-8814F4B09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28" t="50468" r="8867" b="11178"/>
          <a:stretch/>
        </p:blipFill>
        <p:spPr>
          <a:xfrm>
            <a:off x="0" y="98882"/>
            <a:ext cx="3633065" cy="26303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FFA9F37-E04D-4039-9397-61A22B616143}"/>
              </a:ext>
            </a:extLst>
          </p:cNvPr>
          <p:cNvSpPr/>
          <p:nvPr/>
        </p:nvSpPr>
        <p:spPr>
          <a:xfrm>
            <a:off x="610177" y="1041329"/>
            <a:ext cx="914400" cy="12515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5E8B55-5D4B-49A1-B2A6-6698A69D6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05250"/>
            <a:ext cx="10649262" cy="2952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D973D-FC59-4D21-A20A-D0843DBC4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02" y="4517604"/>
            <a:ext cx="990648" cy="4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02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23</a:t>
            </a:fld>
            <a:endParaRPr lang="en-GB"/>
          </a:p>
        </p:txBody>
      </p:sp>
      <p:sp>
        <p:nvSpPr>
          <p:cNvPr id="14" name="文字方塊 1">
            <a:extLst>
              <a:ext uri="{FF2B5EF4-FFF2-40B4-BE49-F238E27FC236}">
                <a16:creationId xmlns:a16="http://schemas.microsoft.com/office/drawing/2014/main" id="{E25CEA71-E08B-4B88-91CB-13BD2E965876}"/>
              </a:ext>
            </a:extLst>
          </p:cNvPr>
          <p:cNvSpPr txBox="1"/>
          <p:nvPr/>
        </p:nvSpPr>
        <p:spPr>
          <a:xfrm>
            <a:off x="7928734" y="1924268"/>
            <a:ext cx="3514725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查看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查看員工詳情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查看員工負責專案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65E08-13FA-456B-AC94-D583CDE59C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97"/>
          <a:stretch/>
        </p:blipFill>
        <p:spPr>
          <a:xfrm>
            <a:off x="1" y="200026"/>
            <a:ext cx="7600950" cy="363854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582" y="298301"/>
            <a:ext cx="6746661" cy="1219948"/>
          </a:xfrm>
        </p:spPr>
        <p:txBody>
          <a:bodyPr rtlCol="0">
            <a:noAutofit/>
          </a:bodyPr>
          <a:lstStyle/>
          <a:p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主管部功能：員工管理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7A372F-A79D-4C55-AD68-4B02CBFC28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13"/>
          <a:stretch/>
        </p:blipFill>
        <p:spPr>
          <a:xfrm>
            <a:off x="552451" y="4149636"/>
            <a:ext cx="5362574" cy="23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11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521" y="411996"/>
            <a:ext cx="6700479" cy="1219948"/>
          </a:xfrm>
        </p:spPr>
        <p:txBody>
          <a:bodyPr rtlCol="0">
            <a:noAutofit/>
          </a:bodyPr>
          <a:lstStyle/>
          <a:p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主管部功能：新增員工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24</a:t>
            </a:fld>
            <a:endParaRPr lang="en-GB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9B3F8B-B243-44EE-90AD-A72C1D770347}"/>
              </a:ext>
            </a:extLst>
          </p:cNvPr>
          <p:cNvSpPr txBox="1"/>
          <p:nvPr/>
        </p:nvSpPr>
        <p:spPr>
          <a:xfrm>
            <a:off x="5975927" y="2532731"/>
            <a:ext cx="6139793" cy="31638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輸入資料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可在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於表單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中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填入資料</a:t>
            </a:r>
            <a:endParaRPr lang="en-MY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submit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後，確認內容格式正確，跳出確認欄</a:t>
            </a:r>
            <a:endParaRPr lang="en-MY" altLang="zh-CN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『OK』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可回到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員工管理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b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</a:b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『Cancel』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可回到表單再修改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1B71B-708F-4FB4-BA8E-9943981533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13"/>
          <a:stretch/>
        </p:blipFill>
        <p:spPr>
          <a:xfrm>
            <a:off x="0" y="411996"/>
            <a:ext cx="5362574" cy="23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27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563" y="298301"/>
            <a:ext cx="6205680" cy="1219948"/>
          </a:xfrm>
        </p:spPr>
        <p:txBody>
          <a:bodyPr rtlCol="0">
            <a:noAutofit/>
          </a:bodyPr>
          <a:lstStyle/>
          <a:p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主管部功能：行事歷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25</a:t>
            </a:fld>
            <a:endParaRPr lang="en-GB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9B3F8B-B243-44EE-90AD-A72C1D770347}"/>
              </a:ext>
            </a:extLst>
          </p:cNvPr>
          <p:cNvSpPr txBox="1"/>
          <p:nvPr/>
        </p:nvSpPr>
        <p:spPr>
          <a:xfrm>
            <a:off x="7248186" y="1433603"/>
            <a:ext cx="4678017" cy="2055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點選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行事歷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進入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按時間查閱工作情況</a:t>
            </a:r>
            <a:endParaRPr lang="en-MY" altLang="zh-CN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點選專案，跳出視窗查看專題內容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DE9DD-B212-472A-B4CF-3CDE85588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1164"/>
            <a:ext cx="7315200" cy="47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40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473" y="298301"/>
            <a:ext cx="6687770" cy="1219948"/>
          </a:xfrm>
        </p:spPr>
        <p:txBody>
          <a:bodyPr rtlCol="0">
            <a:noAutofit/>
          </a:bodyPr>
          <a:lstStyle/>
          <a:p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主管部功能：派遣地圖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26</a:t>
            </a:fld>
            <a:endParaRPr lang="en-GB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9B3F8B-B243-44EE-90AD-A72C1D770347}"/>
              </a:ext>
            </a:extLst>
          </p:cNvPr>
          <p:cNvSpPr txBox="1"/>
          <p:nvPr/>
        </p:nvSpPr>
        <p:spPr>
          <a:xfrm>
            <a:off x="7154226" y="1518249"/>
            <a:ext cx="43950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點選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派遣地圖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進入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B128FF-A2D2-4F1E-9BB0-060DF5896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212"/>
          <a:stretch/>
        </p:blipFill>
        <p:spPr>
          <a:xfrm>
            <a:off x="0" y="1620553"/>
            <a:ext cx="6687770" cy="4969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C1225-7521-470F-89B1-F9FD5A2E3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069" y="2250212"/>
            <a:ext cx="4918666" cy="4005475"/>
          </a:xfrm>
          <a:prstGeom prst="rect">
            <a:avLst/>
          </a:prstGeom>
        </p:spPr>
      </p:pic>
      <p:sp>
        <p:nvSpPr>
          <p:cNvPr id="12" name="文字方塊 1">
            <a:extLst>
              <a:ext uri="{FF2B5EF4-FFF2-40B4-BE49-F238E27FC236}">
                <a16:creationId xmlns:a16="http://schemas.microsoft.com/office/drawing/2014/main" id="{A2D342D3-A2E6-4A44-A397-B78CDA9295C8}"/>
              </a:ext>
            </a:extLst>
          </p:cNvPr>
          <p:cNvSpPr txBox="1"/>
          <p:nvPr/>
        </p:nvSpPr>
        <p:spPr>
          <a:xfrm>
            <a:off x="7154226" y="2154204"/>
            <a:ext cx="492693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可查看各專案派遣地點的位置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點擊圖標可查看專案詳情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5635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7890" y="319566"/>
            <a:ext cx="8063345" cy="1219948"/>
          </a:xfrm>
        </p:spPr>
        <p:txBody>
          <a:bodyPr rtlCol="0">
            <a:noAutofit/>
          </a:bodyPr>
          <a:lstStyle/>
          <a:p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領隊、員工功能：專案管理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27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DC8B9E-69F2-4E8E-9237-D7FF64ADEF5C}"/>
              </a:ext>
            </a:extLst>
          </p:cNvPr>
          <p:cNvSpPr/>
          <p:nvPr/>
        </p:nvSpPr>
        <p:spPr>
          <a:xfrm>
            <a:off x="6347158" y="147813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專案管理</a:t>
            </a:r>
            <a:endParaRPr lang="en-MY" sz="2800" b="1" dirty="0"/>
          </a:p>
        </p:txBody>
      </p:sp>
      <p:sp>
        <p:nvSpPr>
          <p:cNvPr id="14" name="文字方塊 1">
            <a:extLst>
              <a:ext uri="{FF2B5EF4-FFF2-40B4-BE49-F238E27FC236}">
                <a16:creationId xmlns:a16="http://schemas.microsoft.com/office/drawing/2014/main" id="{E25CEA71-E08B-4B88-91CB-13BD2E965876}"/>
              </a:ext>
            </a:extLst>
          </p:cNvPr>
          <p:cNvSpPr txBox="1"/>
          <p:nvPr/>
        </p:nvSpPr>
        <p:spPr>
          <a:xfrm>
            <a:off x="5782542" y="2182345"/>
            <a:ext cx="620568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員工可以看到個人負責的專案列表，並查看詳細內容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對自己領隊的專案進行修改。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122C8E-8B71-430B-915B-ACE1FE1A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563" y="1329767"/>
            <a:ext cx="819949" cy="8199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30A2D6-F9FC-4695-A52D-E78A88175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1" y="3599969"/>
            <a:ext cx="9683889" cy="3159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A1D58-BC11-4A7D-BD69-9D68989DE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162" y="4819651"/>
            <a:ext cx="537238" cy="1792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79502C-54C2-4340-9D08-CEAAC44E3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7044" y="5407776"/>
            <a:ext cx="542494" cy="12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10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28</a:t>
            </a:fld>
            <a:endParaRPr lang="en-GB"/>
          </a:p>
        </p:txBody>
      </p:sp>
      <p:sp>
        <p:nvSpPr>
          <p:cNvPr id="14" name="文字方塊 1">
            <a:extLst>
              <a:ext uri="{FF2B5EF4-FFF2-40B4-BE49-F238E27FC236}">
                <a16:creationId xmlns:a16="http://schemas.microsoft.com/office/drawing/2014/main" id="{E25CEA71-E08B-4B88-91CB-13BD2E965876}"/>
              </a:ext>
            </a:extLst>
          </p:cNvPr>
          <p:cNvSpPr txBox="1"/>
          <p:nvPr/>
        </p:nvSpPr>
        <p:spPr>
          <a:xfrm>
            <a:off x="8335617" y="1717668"/>
            <a:ext cx="36576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查看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可以查看專案詳情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C1E6D-66BE-4644-A4F4-10C64E1C8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67" b="11961"/>
          <a:stretch/>
        </p:blipFill>
        <p:spPr>
          <a:xfrm>
            <a:off x="596451" y="0"/>
            <a:ext cx="1691787" cy="13023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65D4BB-C026-4A29-90FD-99EEB9B109BD}"/>
              </a:ext>
            </a:extLst>
          </p:cNvPr>
          <p:cNvSpPr/>
          <p:nvPr/>
        </p:nvSpPr>
        <p:spPr>
          <a:xfrm>
            <a:off x="758853" y="678520"/>
            <a:ext cx="750341" cy="459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82247-E841-4B98-A9C3-31C1A9B0A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930874"/>
            <a:ext cx="8335617" cy="4927125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68CCF2A0-579F-4E44-953E-067D8BD0D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7890" y="319566"/>
            <a:ext cx="8063345" cy="1219948"/>
          </a:xfrm>
        </p:spPr>
        <p:txBody>
          <a:bodyPr rtlCol="0">
            <a:noAutofit/>
          </a:bodyPr>
          <a:lstStyle/>
          <a:p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領隊、員工功能：專案管理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1105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29</a:t>
            </a:fld>
            <a:endParaRPr lang="en-GB"/>
          </a:p>
        </p:txBody>
      </p:sp>
      <p:sp>
        <p:nvSpPr>
          <p:cNvPr id="14" name="文字方塊 1">
            <a:extLst>
              <a:ext uri="{FF2B5EF4-FFF2-40B4-BE49-F238E27FC236}">
                <a16:creationId xmlns:a16="http://schemas.microsoft.com/office/drawing/2014/main" id="{E25CEA71-E08B-4B88-91CB-13BD2E965876}"/>
              </a:ext>
            </a:extLst>
          </p:cNvPr>
          <p:cNvSpPr txBox="1"/>
          <p:nvPr/>
        </p:nvSpPr>
        <p:spPr>
          <a:xfrm>
            <a:off x="8496299" y="1470417"/>
            <a:ext cx="349691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該專題的領隊可以：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修改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修改各員工的工作內容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C1E6D-66BE-4644-A4F4-10C64E1C8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67" b="11961"/>
          <a:stretch/>
        </p:blipFill>
        <p:spPr>
          <a:xfrm>
            <a:off x="2038352" y="27356"/>
            <a:ext cx="1691787" cy="130232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10F655C-6E62-4225-A20D-7D00B537B0C8}"/>
              </a:ext>
            </a:extLst>
          </p:cNvPr>
          <p:cNvSpPr/>
          <p:nvPr/>
        </p:nvSpPr>
        <p:spPr>
          <a:xfrm>
            <a:off x="2884245" y="699785"/>
            <a:ext cx="750341" cy="459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53F19C-D554-48E6-985E-A3E2685FC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0" y="1280429"/>
            <a:ext cx="8335617" cy="492712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32217C-9189-419D-A9FE-1462F3BCBB75}"/>
              </a:ext>
            </a:extLst>
          </p:cNvPr>
          <p:cNvGrpSpPr/>
          <p:nvPr/>
        </p:nvGrpSpPr>
        <p:grpSpPr>
          <a:xfrm>
            <a:off x="45550" y="4419230"/>
            <a:ext cx="5677392" cy="2316681"/>
            <a:chOff x="3460505" y="4288004"/>
            <a:chExt cx="5677392" cy="23166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DA22F1-15DF-4A75-AF15-E536431E9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0505" y="4288004"/>
              <a:ext cx="5677392" cy="231668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7D8224-003E-4D17-A191-2C80399C7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t="11924" r="32409" b="2717"/>
            <a:stretch/>
          </p:blipFill>
          <p:spPr>
            <a:xfrm>
              <a:off x="3649066" y="4868578"/>
              <a:ext cx="1344386" cy="325251"/>
            </a:xfrm>
            <a:prstGeom prst="rect">
              <a:avLst/>
            </a:prstGeom>
          </p:spPr>
        </p:pic>
      </p:grpSp>
      <p:sp>
        <p:nvSpPr>
          <p:cNvPr id="15" name="Title 2">
            <a:extLst>
              <a:ext uri="{FF2B5EF4-FFF2-40B4-BE49-F238E27FC236}">
                <a16:creationId xmlns:a16="http://schemas.microsoft.com/office/drawing/2014/main" id="{B4F54658-AF20-4394-BFDB-415A5477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319566"/>
            <a:ext cx="6105235" cy="1219948"/>
          </a:xfrm>
        </p:spPr>
        <p:txBody>
          <a:bodyPr rtlCol="0">
            <a:noAutofit/>
          </a:bodyPr>
          <a:lstStyle/>
          <a:p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領隊功能：專案管理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9841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5563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309" y="419465"/>
            <a:ext cx="3518106" cy="124229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b="1"/>
              <a:t>專題內容</a:t>
            </a:r>
            <a:endParaRPr lang="en-GB" b="1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3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182559-E44C-460D-82BF-D58C7F92C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025" y="419465"/>
            <a:ext cx="1596738" cy="1596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B93807-B042-4956-A988-11F375FA9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165092">
            <a:off x="2806794" y="1840635"/>
            <a:ext cx="1123409" cy="11234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85AB6D-6446-4A8E-B878-C983BCC0D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48" y="2456651"/>
            <a:ext cx="1905000" cy="1905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6ABF8E-AEEE-4B28-BB8E-7E7764C65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661" y="5591694"/>
            <a:ext cx="1022541" cy="10225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8E8BAF7-1523-4828-9D64-F38B01C6D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336425">
            <a:off x="2160871" y="4369129"/>
            <a:ext cx="1039389" cy="10393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167CFE-27F5-49E4-9DC4-830DBA0E66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438" y="5214663"/>
            <a:ext cx="1022541" cy="10225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DF656F5-48A2-4438-86EF-B30838F1B8DD}"/>
              </a:ext>
            </a:extLst>
          </p:cNvPr>
          <p:cNvSpPr txBox="1"/>
          <p:nvPr/>
        </p:nvSpPr>
        <p:spPr>
          <a:xfrm>
            <a:off x="6096000" y="2062163"/>
            <a:ext cx="595610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建立一套人員佈署及動向紀錄</a:t>
            </a:r>
            <a:endParaRPr lang="en-MY" altLang="zh-TW" sz="280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altLang="zh-TW" sz="280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讓主管對員工更有效率的工作分配與調度</a:t>
            </a:r>
            <a:endParaRPr lang="en-MY" altLang="zh-TW" sz="280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altLang="zh-TW" sz="280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同時員工可以在個人行事曆中確認工作規劃</a:t>
            </a:r>
            <a:endParaRPr lang="en-MY" sz="280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30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273" y="298301"/>
            <a:ext cx="7383970" cy="1219948"/>
          </a:xfrm>
        </p:spPr>
        <p:txBody>
          <a:bodyPr rtlCol="0">
            <a:noAutofit/>
          </a:bodyPr>
          <a:lstStyle/>
          <a:p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領隊、員工功能：行事歷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58D6C-6FDC-4877-BA39-548D5F95A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2" y="1912360"/>
            <a:ext cx="7303373" cy="4945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FADC0-0E5E-4DAD-916B-B151584E6080}"/>
              </a:ext>
            </a:extLst>
          </p:cNvPr>
          <p:cNvSpPr/>
          <p:nvPr/>
        </p:nvSpPr>
        <p:spPr>
          <a:xfrm>
            <a:off x="5050810" y="2066925"/>
            <a:ext cx="2207239" cy="3725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文字方塊 1">
            <a:extLst>
              <a:ext uri="{FF2B5EF4-FFF2-40B4-BE49-F238E27FC236}">
                <a16:creationId xmlns:a16="http://schemas.microsoft.com/office/drawing/2014/main" id="{C200688F-E642-43D6-89B9-816207F958D6}"/>
              </a:ext>
            </a:extLst>
          </p:cNvPr>
          <p:cNvSpPr txBox="1"/>
          <p:nvPr/>
        </p:nvSpPr>
        <p:spPr>
          <a:xfrm>
            <a:off x="7248186" y="1433603"/>
            <a:ext cx="4678017" cy="2055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點選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行事歷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進入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按時間查閱工作情況</a:t>
            </a:r>
            <a:endParaRPr lang="en-MY" altLang="zh-CN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點選專案，跳出視窗查看專題內容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8655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618" y="298301"/>
            <a:ext cx="7956625" cy="1219948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領隊、員工功能：派遣地圖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31</a:t>
            </a:fld>
            <a:endParaRPr lang="en-GB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9B3F8B-B243-44EE-90AD-A72C1D770347}"/>
              </a:ext>
            </a:extLst>
          </p:cNvPr>
          <p:cNvSpPr txBox="1"/>
          <p:nvPr/>
        </p:nvSpPr>
        <p:spPr>
          <a:xfrm>
            <a:off x="7154226" y="1518249"/>
            <a:ext cx="43950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點選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派遣地圖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進入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53A62-0088-49E7-AEA6-6E519C78F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272"/>
          <a:stretch/>
        </p:blipFill>
        <p:spPr>
          <a:xfrm>
            <a:off x="-998" y="1598092"/>
            <a:ext cx="6471733" cy="4971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C1225-7521-470F-89B1-F9FD5A2E3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069" y="2250212"/>
            <a:ext cx="4918666" cy="4005475"/>
          </a:xfrm>
          <a:prstGeom prst="rect">
            <a:avLst/>
          </a:prstGeom>
        </p:spPr>
      </p:pic>
      <p:sp>
        <p:nvSpPr>
          <p:cNvPr id="12" name="文字方塊 1">
            <a:extLst>
              <a:ext uri="{FF2B5EF4-FFF2-40B4-BE49-F238E27FC236}">
                <a16:creationId xmlns:a16="http://schemas.microsoft.com/office/drawing/2014/main" id="{A2D342D3-A2E6-4A44-A397-B78CDA9295C8}"/>
              </a:ext>
            </a:extLst>
          </p:cNvPr>
          <p:cNvSpPr txBox="1"/>
          <p:nvPr/>
        </p:nvSpPr>
        <p:spPr>
          <a:xfrm>
            <a:off x="7154226" y="2154204"/>
            <a:ext cx="492693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可查看個人專案派遣地點的位置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點擊圖標可查看專案詳情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9518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2999990"/>
            <a:ext cx="10787270" cy="830649"/>
          </a:xfrm>
        </p:spPr>
        <p:txBody>
          <a:bodyPr rtlCol="0">
            <a:normAutofit fontScale="90000"/>
          </a:bodyPr>
          <a:lstStyle/>
          <a:p>
            <a:pPr rtl="0"/>
            <a:r>
              <a:rPr lang="zh-TW" altLang="en-GB"/>
              <a:t>感謝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997" y="254289"/>
            <a:ext cx="6043246" cy="909493"/>
          </a:xfrm>
        </p:spPr>
        <p:txBody>
          <a:bodyPr rtlCol="0">
            <a:noAutofit/>
          </a:bodyPr>
          <a:lstStyle/>
          <a:p>
            <a:pPr algn="l" rtl="0"/>
            <a:r>
              <a:rPr lang="zh-CN" altLang="en-US" sz="6000" b="1"/>
              <a:t>使用者要求</a:t>
            </a:r>
            <a:endParaRPr lang="en-GB" sz="6000" b="1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F4366-5A2E-483E-92B3-188096617111}"/>
              </a:ext>
            </a:extLst>
          </p:cNvPr>
          <p:cNvSpPr txBox="1"/>
          <p:nvPr/>
        </p:nvSpPr>
        <p:spPr>
          <a:xfrm>
            <a:off x="6904484" y="1759260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主管部的需求</a:t>
            </a:r>
            <a:endParaRPr lang="en-MY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EEE93-DE72-4B1A-B921-E58648E327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27997" y="1518922"/>
            <a:ext cx="1011060" cy="1011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F936C-C70B-4EF9-A004-AB037876DF62}"/>
              </a:ext>
            </a:extLst>
          </p:cNvPr>
          <p:cNvSpPr txBox="1"/>
          <p:nvPr/>
        </p:nvSpPr>
        <p:spPr>
          <a:xfrm>
            <a:off x="6782414" y="2359917"/>
            <a:ext cx="4988829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的管理、新增、刪除、修改、查看</a:t>
            </a:r>
            <a:endParaRPr lang="en-MY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專案的管理、新增、刪除、修改、查看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查看行事曆</a:t>
            </a:r>
            <a:endParaRPr lang="en-MY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查看各專案派駐地點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997" y="254289"/>
            <a:ext cx="6043246" cy="909493"/>
          </a:xfrm>
        </p:spPr>
        <p:txBody>
          <a:bodyPr rtlCol="0">
            <a:noAutofit/>
          </a:bodyPr>
          <a:lstStyle/>
          <a:p>
            <a:pPr algn="l" rtl="0"/>
            <a:r>
              <a:rPr lang="zh-CN" altLang="en-US" sz="6000" b="1"/>
              <a:t>使用者要求</a:t>
            </a:r>
            <a:endParaRPr lang="en-GB" sz="6000" b="1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F4366-5A2E-483E-92B3-188096617111}"/>
              </a:ext>
            </a:extLst>
          </p:cNvPr>
          <p:cNvSpPr txBox="1"/>
          <p:nvPr/>
        </p:nvSpPr>
        <p:spPr>
          <a:xfrm>
            <a:off x="6782414" y="1348857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領隊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的需求</a:t>
            </a:r>
            <a:endParaRPr lang="en-MY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EEE93-DE72-4B1A-B921-E58648E327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35664" y="1348857"/>
            <a:ext cx="1011060" cy="1011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F936C-C70B-4EF9-A004-AB037876DF62}"/>
              </a:ext>
            </a:extLst>
          </p:cNvPr>
          <p:cNvSpPr txBox="1"/>
          <p:nvPr/>
        </p:nvSpPr>
        <p:spPr>
          <a:xfrm>
            <a:off x="6746724" y="1854387"/>
            <a:ext cx="4988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管理、修改、查看工作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委派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單（自己領隊的）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個人行事歷</a:t>
            </a:r>
            <a:endParaRPr lang="en-MY" altLang="zh-CN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查看自身專案的派駐地點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F2C422-49BE-415B-9150-223157D1BC5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56216" y="3716435"/>
            <a:ext cx="1147715" cy="11477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F713BF-FE07-4891-8791-BEA55C2C07CA}"/>
              </a:ext>
            </a:extLst>
          </p:cNvPr>
          <p:cNvSpPr txBox="1"/>
          <p:nvPr/>
        </p:nvSpPr>
        <p:spPr>
          <a:xfrm>
            <a:off x="6837199" y="3777255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的需求</a:t>
            </a:r>
            <a:endParaRPr lang="en-MY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9FF59-F340-49AB-BAB1-9E430F84809C}"/>
              </a:ext>
            </a:extLst>
          </p:cNvPr>
          <p:cNvSpPr txBox="1"/>
          <p:nvPr/>
        </p:nvSpPr>
        <p:spPr>
          <a:xfrm>
            <a:off x="6746724" y="4370096"/>
            <a:ext cx="498882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查看個人負責工作委派單</a:t>
            </a:r>
            <a:endParaRPr lang="en-MY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個人行事歷</a:t>
            </a:r>
            <a:endParaRPr lang="en-MY" altLang="zh-CN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查看自身專案的派駐地點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9278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CE8F37E8-AB07-44C4-BD0D-C19F65AF5C16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環境圖</a:t>
            </a:r>
            <a:endParaRPr lang="en-US" altLang="zh-TW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圖片 2">
            <a:extLst>
              <a:ext uri="{FF2B5EF4-FFF2-40B4-BE49-F238E27FC236}">
                <a16:creationId xmlns:a16="http://schemas.microsoft.com/office/drawing/2014/main" id="{E6AD0B27-5B8F-4731-AF72-33766C624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51" y="1445583"/>
            <a:ext cx="9382043" cy="5406720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CE8F37E8-AB07-44C4-BD0D-C19F65AF5C16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600" b="1" dirty="0">
                <a:solidFill>
                  <a:srgbClr val="FFFFFF"/>
                </a:solidFill>
                <a:ea typeface="等线 Light"/>
              </a:rPr>
              <a:t>ER</a:t>
            </a:r>
            <a:r>
              <a:rPr lang="zh-CN" altLang="en-US" sz="2600" b="1" kern="1200" dirty="0">
                <a:solidFill>
                  <a:srgbClr val="FFFFFF"/>
                </a:solidFill>
                <a:latin typeface="+mj-lt"/>
                <a:ea typeface="等线 Light"/>
                <a:cs typeface="+mj-cs"/>
              </a:rPr>
              <a:t>圖</a:t>
            </a:r>
            <a:endParaRPr lang="zh-CN" altLang="en-US" sz="2600" b="1" kern="1200" dirty="0">
              <a:solidFill>
                <a:srgbClr val="FFFFFF"/>
              </a:solidFill>
              <a:latin typeface="+mj-lt"/>
              <a:ea typeface="等线 Light"/>
              <a:cs typeface="Calibri Light"/>
            </a:endParaRP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DB88D9-3AF4-4649-818E-12184B3E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991" y="58017"/>
            <a:ext cx="769620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80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CE8F37E8-AB07-44C4-BD0D-C19F65AF5C16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2600" b="1">
                <a:solidFill>
                  <a:srgbClr val="FFFFFF"/>
                </a:solidFill>
                <a:ea typeface="等线 Light"/>
              </a:rPr>
              <a:t>資料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2600" b="1">
                <a:solidFill>
                  <a:srgbClr val="FFFFFF"/>
                </a:solidFill>
                <a:ea typeface="等线 Light"/>
              </a:rPr>
              <a:t>流程</a:t>
            </a:r>
            <a:r>
              <a:rPr lang="zh-CN" altLang="en-US" sz="2600" b="1" kern="1200">
                <a:solidFill>
                  <a:srgbClr val="FFFFFF"/>
                </a:solidFill>
                <a:latin typeface="+mj-lt"/>
                <a:ea typeface="等线 Light"/>
                <a:cs typeface="+mj-cs"/>
              </a:rPr>
              <a:t>圖</a:t>
            </a:r>
            <a:endParaRPr lang="zh-CN" altLang="en-US" sz="2600" b="1" kern="1200">
              <a:solidFill>
                <a:srgbClr val="FFFFFF"/>
              </a:solidFill>
              <a:latin typeface="+mj-lt"/>
              <a:ea typeface="等线 Light"/>
              <a:cs typeface="Calibri Light"/>
            </a:endParaRPr>
          </a:p>
        </p:txBody>
      </p:sp>
      <p:pic>
        <p:nvPicPr>
          <p:cNvPr id="3" name="圖片 6" descr="一張含有 文字 的圖片&#10;&#10;描述是以非常高的可信度產生">
            <a:extLst>
              <a:ext uri="{FF2B5EF4-FFF2-40B4-BE49-F238E27FC236}">
                <a16:creationId xmlns:a16="http://schemas.microsoft.com/office/drawing/2014/main" id="{EB30ECE8-A97F-4AED-AD60-089B228B1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342" y="241565"/>
            <a:ext cx="6098385" cy="6475863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777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 rtlCol="0"/>
          <a:lstStyle/>
          <a:p>
            <a:pPr algn="ctr" rtl="0"/>
            <a:r>
              <a:rPr lang="zh-CN" altLang="en-US">
                <a:ea typeface="等线 Light"/>
              </a:rPr>
              <a:t>處理描述(1)</a:t>
            </a:r>
            <a:endParaRPr lang="en-GB"/>
          </a:p>
        </p:txBody>
      </p:sp>
      <p:graphicFrame>
        <p:nvGraphicFramePr>
          <p:cNvPr id="6" name="Table 2" descr="Table Goes Here">
            <a:extLst>
              <a:ext uri="{FF2B5EF4-FFF2-40B4-BE49-F238E27FC236}">
                <a16:creationId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71637955"/>
              </p:ext>
            </p:extLst>
          </p:nvPr>
        </p:nvGraphicFramePr>
        <p:xfrm>
          <a:off x="262690" y="1181074"/>
          <a:ext cx="11518430" cy="488026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27377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7991053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</a:tblGrid>
              <a:tr h="581433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b="0" noProof="0"/>
                        <a:t>作業處理名稱</a:t>
                      </a:r>
                      <a:endParaRPr lang="en-GB" sz="2400" b="0" i="0" noProof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/>
                      </a:endParaRPr>
                    </a:p>
                  </a:txBody>
                  <a:tcPr marL="67647" marR="67647" marT="34995" marB="34995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b="0" noProof="0">
                          <a:latin typeface="微軟正黑體 Light"/>
                          <a:ea typeface="微軟正黑體 Light"/>
                        </a:rPr>
                        <a:t>專案建立</a:t>
                      </a:r>
                      <a:endParaRPr lang="en-GB" sz="2400" b="0" i="0" noProof="0">
                        <a:solidFill>
                          <a:schemeClr val="bg2"/>
                        </a:solidFill>
                        <a:latin typeface="微軟正黑體 Light"/>
                        <a:ea typeface="微軟正黑體 Light"/>
                        <a:cs typeface="Gill Sans"/>
                      </a:endParaRPr>
                    </a:p>
                  </a:txBody>
                  <a:tcPr marL="67647" marR="67647" marT="34995" marB="349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24209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執行程序與規則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１. </a:t>
                      </a:r>
                      <a:r>
                        <a:rPr lang="zh-CN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主管部</a:t>
                      </a:r>
                      <a:r>
                        <a:rPr lang="zh-CN" altLang="en-US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將工作委託輸入</a:t>
                      </a:r>
                      <a:r>
                        <a:rPr lang="zh-CN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生成專案</a:t>
                      </a:r>
                      <a:endParaRPr lang="zh-TW" altLang="en-US" sz="2400" dirty="0"/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CN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２. </a:t>
                      </a:r>
                      <a:r>
                        <a:rPr lang="zh-CN" altLang="en-US" sz="2400" b="0" i="0" u="none" strike="noStrike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主管部可隨時編輯專案</a:t>
                      </a: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資料輸入／來源</a:t>
                      </a:r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CN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委託資訊／主管部</a:t>
                      </a:r>
                      <a:endParaRPr lang="en-GB" sz="2400" noProof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資料輸出／目的地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400" b="0" i="0" u="none" strike="noStrike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專案／主管部</a:t>
                      </a:r>
                      <a:endParaRPr lang="zh-TW" altLang="en-US" sz="2400"/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714375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限制與備註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noProof="0" dirty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9589_TF55661986" id="{D53D9714-D995-41D7-9C1F-B2393C0350CC}" vid="{7A58297F-CFCF-4EC7-AF07-E46DA50D1F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B16AC2-D7DD-48B6-919A-4ADE887D756B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2E71848-B78E-4D58-BFA5-D2D5918911CD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tf55661986</Template>
  <TotalTime>0</TotalTime>
  <Words>1810</Words>
  <Application>Microsoft Office PowerPoint</Application>
  <PresentationFormat>Widescreen</PresentationFormat>
  <Paragraphs>235</Paragraphs>
  <Slides>32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Gill Sans</vt:lpstr>
      <vt:lpstr>微軟正黑體</vt:lpstr>
      <vt:lpstr>微軟正黑體 Light</vt:lpstr>
      <vt:lpstr>Arial</vt:lpstr>
      <vt:lpstr>Calibri</vt:lpstr>
      <vt:lpstr>Calibri Light</vt:lpstr>
      <vt:lpstr>Office Theme</vt:lpstr>
      <vt:lpstr>人員佈署與調配系統</vt:lpstr>
      <vt:lpstr>專題動機</vt:lpstr>
      <vt:lpstr>專題內容</vt:lpstr>
      <vt:lpstr>使用者要求</vt:lpstr>
      <vt:lpstr>使用者要求</vt:lpstr>
      <vt:lpstr>PowerPoint Presentation</vt:lpstr>
      <vt:lpstr>PowerPoint Presentation</vt:lpstr>
      <vt:lpstr>PowerPoint Presentation</vt:lpstr>
      <vt:lpstr>處理描述(1)</vt:lpstr>
      <vt:lpstr>處理描述(2)</vt:lpstr>
      <vt:lpstr>處理描述(3)</vt:lpstr>
      <vt:lpstr>藍圖</vt:lpstr>
      <vt:lpstr>藍圖</vt:lpstr>
      <vt:lpstr>系統功能</vt:lpstr>
      <vt:lpstr>系統功能</vt:lpstr>
      <vt:lpstr>主管部功能：專案管理</vt:lpstr>
      <vt:lpstr>PowerPoint Presentation</vt:lpstr>
      <vt:lpstr>主管部功能：專案管理</vt:lpstr>
      <vt:lpstr>主管部功能：專案管理</vt:lpstr>
      <vt:lpstr>主管部功能：新增專案</vt:lpstr>
      <vt:lpstr>主管部功能：新增專案</vt:lpstr>
      <vt:lpstr>主管部功能：員工管理</vt:lpstr>
      <vt:lpstr>主管部功能：員工管理</vt:lpstr>
      <vt:lpstr>主管部功能：新增員工</vt:lpstr>
      <vt:lpstr>主管部功能：行事歷</vt:lpstr>
      <vt:lpstr>主管部功能：派遣地圖</vt:lpstr>
      <vt:lpstr>領隊、員工功能：專案管理</vt:lpstr>
      <vt:lpstr>領隊、員工功能：專案管理</vt:lpstr>
      <vt:lpstr>領隊功能：專案管理</vt:lpstr>
      <vt:lpstr>領隊、員工功能：行事歷</vt:lpstr>
      <vt:lpstr>領隊、員工功能：派遣地圖</vt:lpstr>
      <vt:lpstr>感謝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人員佈署與調配系統</dc:title>
  <dc:creator/>
  <cp:lastModifiedBy/>
  <cp:revision>1</cp:revision>
  <dcterms:created xsi:type="dcterms:W3CDTF">2020-04-30T09:46:23Z</dcterms:created>
  <dcterms:modified xsi:type="dcterms:W3CDTF">2020-06-09T02:11:10Z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